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1"/>
  </p:notesMasterIdLst>
  <p:sldIdLst>
    <p:sldId id="256" r:id="rId2"/>
    <p:sldId id="335" r:id="rId3"/>
    <p:sldId id="370" r:id="rId4"/>
    <p:sldId id="372" r:id="rId5"/>
    <p:sldId id="371" r:id="rId6"/>
    <p:sldId id="375" r:id="rId7"/>
    <p:sldId id="373" r:id="rId8"/>
    <p:sldId id="374" r:id="rId9"/>
    <p:sldId id="35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24" autoAdjust="0"/>
  </p:normalViewPr>
  <p:slideViewPr>
    <p:cSldViewPr>
      <p:cViewPr>
        <p:scale>
          <a:sx n="55" d="100"/>
          <a:sy n="55" d="100"/>
        </p:scale>
        <p:origin x="-1806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9C81C-429A-4660-8A08-BAC2095E4459}" type="datetimeFigureOut">
              <a:rPr lang="en-US"/>
              <a:pPr>
                <a:defRPr/>
              </a:pPr>
              <a:t>4/16/2020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DAA0DD-CA63-4319-B945-44A8A8816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4A4CAE77-B8B1-49B7-9986-23DC29B73BCB}" type="datetime1">
              <a:rPr lang="en-US" smtClean="0"/>
              <a:pPr>
                <a:defRPr/>
              </a:pPr>
              <a:t>4/16/2020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29E3B3A6-35C4-4A4A-A93B-FEA2E3D834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A15E1-6517-4DF2-87C5-84BAA2B375B7}" type="datetime1">
              <a:rPr lang="en-US" smtClean="0"/>
              <a:pPr>
                <a:defRPr/>
              </a:pPr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3F6D62-F023-421D-8A7E-B561A86F0A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1599A8-CEA0-4EA6-AEBF-68186F8EDCBB}" type="datetime1">
              <a:rPr lang="en-US" smtClean="0"/>
              <a:pPr>
                <a:defRPr/>
              </a:pPr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F1EA8-75B9-4BFE-A5B1-639BA1B4E4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3A26468A-707D-43B7-A2A2-6F6E66C6416E}" type="datetime1">
              <a:rPr lang="en-US" smtClean="0"/>
              <a:pPr>
                <a:defRPr/>
              </a:pPr>
              <a:t>4/16/2020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FE88FBAD-9DA8-472F-839A-428AD1F4DE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86442F78-5EBF-4453-A097-83F2C8DFCA84}" type="datetime1">
              <a:rPr lang="en-US" smtClean="0"/>
              <a:pPr>
                <a:defRPr/>
              </a:pPr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30ECD9A4-5F66-4780-BB8E-330017FFA7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1BEA8-81AC-4EAA-9B8B-C356D39A598C}" type="datetime1">
              <a:rPr lang="en-US" smtClean="0"/>
              <a:pPr>
                <a:defRPr/>
              </a:pPr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E8A84-AF12-4731-A1E2-EE3C3AE8E1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274DF4-1E11-4BE5-94EE-68DC7FD66A04}" type="datetime1">
              <a:rPr lang="en-US" smtClean="0"/>
              <a:pPr>
                <a:defRPr/>
              </a:pPr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4873D-DF26-421D-BB7D-2443FD85D7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95305D4A-26BC-4003-A6BB-1FE483E62D74}" type="datetime1">
              <a:rPr lang="en-US" smtClean="0"/>
              <a:pPr>
                <a:defRPr/>
              </a:pPr>
              <a:t>4/16/2020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1FF23CE0-A7BA-44DD-B5DD-50C48A27FB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256AB-E1A6-415D-9F21-A517C3C15B98}" type="datetime1">
              <a:rPr lang="en-US" smtClean="0"/>
              <a:pPr>
                <a:defRPr/>
              </a:pPr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C3804-7DB4-49F8-98C7-D17834D2E2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A526942A-22AA-43F1-BB1B-25EDD8605733}" type="datetime1">
              <a:rPr lang="en-US" smtClean="0"/>
              <a:pPr>
                <a:defRPr/>
              </a:pPr>
              <a:t>4/16/2020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5C23F445-A553-4D3F-BF04-A18E2120C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44528B13-61B8-4B34-AE66-FAA20D62E9E3}" type="datetime1">
              <a:rPr lang="en-US" smtClean="0"/>
              <a:pPr>
                <a:defRPr/>
              </a:pPr>
              <a:t>4/16/2020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5F7CE51B-D314-4748-A7FB-C6BBF3CC08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A77A13B-D29E-4A31-9A3D-BDF778EEE264}" type="datetime1">
              <a:rPr lang="en-US" smtClean="0"/>
              <a:pPr>
                <a:defRPr/>
              </a:pPr>
              <a:t>4/16/2020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Author:RK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C30FFA0-8383-48F0-ABBC-CA0378A05A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229600" cy="2667000"/>
          </a:xfrm>
        </p:spPr>
        <p:txBody>
          <a:bodyPr>
            <a:normAutofit fontScale="90000"/>
          </a:bodyPr>
          <a:lstStyle/>
          <a:p>
            <a:pPr indent="457200" algn="ctr"/>
            <a:r>
              <a:rPr sz="3200" b="1" u="sng">
                <a:solidFill>
                  <a:srgbClr val="FF0000"/>
                </a:solidFill>
              </a:rPr>
              <a:t/>
            </a:r>
            <a:br>
              <a:rPr sz="3200" b="1" u="sng">
                <a:solidFill>
                  <a:srgbClr val="FF0000"/>
                </a:solidFill>
              </a:rPr>
            </a:br>
            <a:r>
              <a:rPr sz="3200" b="1" u="sng">
                <a:solidFill>
                  <a:srgbClr val="FF0000"/>
                </a:solidFill>
              </a:rPr>
              <a:t/>
            </a:r>
            <a:br>
              <a:rPr sz="3200" b="1" u="sng">
                <a:solidFill>
                  <a:srgbClr val="FF0000"/>
                </a:solidFill>
              </a:rPr>
            </a:br>
            <a:r>
              <a:rPr sz="3200" b="1" u="sng">
                <a:solidFill>
                  <a:srgbClr val="FF0000"/>
                </a:solidFill>
              </a:rPr>
              <a:t/>
            </a:r>
            <a:br>
              <a:rPr sz="3200" b="1" u="sng">
                <a:solidFill>
                  <a:srgbClr val="FF0000"/>
                </a:solidFill>
              </a:rPr>
            </a:br>
            <a:r>
              <a:rPr sz="3200" b="1" u="sng">
                <a:solidFill>
                  <a:srgbClr val="FF0000"/>
                </a:solidFill>
              </a:rPr>
              <a:t/>
            </a:r>
            <a:br>
              <a:rPr sz="3200" b="1" u="sng">
                <a:solidFill>
                  <a:srgbClr val="FF0000"/>
                </a:solidFill>
              </a:rPr>
            </a:br>
            <a:r>
              <a:rPr sz="4500" b="1" u="sng">
                <a:solidFill>
                  <a:srgbClr val="FF0000"/>
                </a:solidFill>
              </a:rPr>
              <a:t>WELCOME</a:t>
            </a:r>
            <a:r>
              <a:rPr sz="3200"/>
              <a:t/>
            </a:r>
            <a:br>
              <a:rPr sz="3200"/>
            </a:br>
            <a:r>
              <a:rPr sz="3200"/>
              <a:t/>
            </a:r>
            <a:br>
              <a:rPr sz="3200"/>
            </a:br>
            <a:r>
              <a:rPr sz="3000" b="1">
                <a:solidFill>
                  <a:schemeClr val="tx1"/>
                </a:solidFill>
              </a:rPr>
              <a:t>Class: B.Com – Part-2 </a:t>
            </a:r>
            <a:br>
              <a:rPr sz="3000" b="1">
                <a:solidFill>
                  <a:schemeClr val="tx1"/>
                </a:solidFill>
              </a:rPr>
            </a:br>
            <a:r>
              <a:rPr sz="3000" b="1">
                <a:solidFill>
                  <a:schemeClr val="tx1"/>
                </a:solidFill>
              </a:rPr>
              <a:t>Subject: Business Regulatory Framework</a:t>
            </a:r>
            <a:r>
              <a:rPr sz="2800"/>
              <a:t/>
            </a:r>
            <a:br>
              <a:rPr sz="2800"/>
            </a:br>
            <a:r>
              <a:rPr sz="2300" b="1">
                <a:solidFill>
                  <a:srgbClr val="FF0000"/>
                </a:solidFill>
              </a:rPr>
              <a:t>TOPIC: </a:t>
            </a:r>
            <a:r>
              <a:rPr lang="en-IN" sz="2300" dirty="0" smtClean="0">
                <a:solidFill>
                  <a:srgbClr val="FF0000"/>
                </a:solidFill>
              </a:rPr>
              <a:t>Proposal or </a:t>
            </a:r>
            <a:r>
              <a:rPr lang="en-IN" sz="2300" dirty="0" smtClean="0">
                <a:solidFill>
                  <a:srgbClr val="FF0000"/>
                </a:solidFill>
              </a:rPr>
              <a:t>offer – Meaning, essential elements, classification and rules as to Proposal or offer</a:t>
            </a:r>
            <a:r>
              <a:rPr lang="en-IN" sz="2300" dirty="0" smtClean="0">
                <a:solidFill>
                  <a:srgbClr val="0070C0"/>
                </a:solidFill>
              </a:rPr>
              <a:t> </a:t>
            </a:r>
            <a:endParaRPr sz="2300">
              <a:solidFill>
                <a:srgbClr val="0070C0"/>
              </a:solidFill>
            </a:endParaRPr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1752600" y="2895600"/>
            <a:ext cx="6934200" cy="3200400"/>
          </a:xfrm>
        </p:spPr>
        <p:txBody>
          <a:bodyPr>
            <a:normAutofit fontScale="92500" lnSpcReduction="10000"/>
          </a:bodyPr>
          <a:lstStyle/>
          <a:p>
            <a:pPr algn="ctr" eaLnBrk="1" hangingPunct="1"/>
            <a:endParaRPr lang="en-US" sz="4000" b="1" u="sng" dirty="0"/>
          </a:p>
          <a:p>
            <a:pPr algn="ctr" eaLnBrk="1" hangingPunct="1"/>
            <a:r>
              <a:rPr lang="en-US" sz="3500" b="1" u="sng" dirty="0">
                <a:solidFill>
                  <a:schemeClr val="tx1"/>
                </a:solidFill>
              </a:rPr>
              <a:t>Prepared By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3500" b="1" dirty="0">
                <a:solidFill>
                  <a:schemeClr val="tx1"/>
                </a:solidFill>
              </a:rPr>
              <a:t> Dr. SHAHID IQBAL 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500" b="1" dirty="0">
                <a:solidFill>
                  <a:schemeClr val="tx1"/>
                </a:solidFill>
              </a:rPr>
              <a:t>Guest Faculty,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500" b="1" dirty="0">
                <a:solidFill>
                  <a:schemeClr val="tx1"/>
                </a:solidFill>
              </a:rPr>
              <a:t>Marwari College, </a:t>
            </a:r>
            <a:r>
              <a:rPr lang="en-US" sz="2500" b="1" dirty="0" err="1">
                <a:solidFill>
                  <a:schemeClr val="tx1"/>
                </a:solidFill>
              </a:rPr>
              <a:t>Darbhanga</a:t>
            </a:r>
            <a:r>
              <a:rPr lang="en-US" sz="2500" b="1" dirty="0">
                <a:solidFill>
                  <a:schemeClr val="tx1"/>
                </a:solidFill>
              </a:rPr>
              <a:t>,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500" b="1" dirty="0">
                <a:solidFill>
                  <a:schemeClr val="tx1"/>
                </a:solidFill>
              </a:rPr>
              <a:t>Mobile No. and </a:t>
            </a:r>
            <a:r>
              <a:rPr lang="en-US" sz="2500" b="1" dirty="0" err="1">
                <a:solidFill>
                  <a:schemeClr val="tx1"/>
                </a:solidFill>
              </a:rPr>
              <a:t>Whatsup</a:t>
            </a:r>
            <a:r>
              <a:rPr lang="en-US" sz="2500" b="1" dirty="0">
                <a:solidFill>
                  <a:schemeClr val="tx1"/>
                </a:solidFill>
              </a:rPr>
              <a:t> No. : 7004160257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500" b="1" dirty="0">
                <a:solidFill>
                  <a:schemeClr val="tx1"/>
                </a:solidFill>
              </a:rPr>
              <a:t>Email ID: shahidlnmu@gmail.com</a:t>
            </a:r>
          </a:p>
          <a:p>
            <a:pPr algn="ctr" eaLnBrk="1" hangingPunct="1">
              <a:spcBef>
                <a:spcPts val="200"/>
              </a:spcBef>
            </a:pPr>
            <a:endParaRPr lang="en-US" sz="2500" b="1" dirty="0">
              <a:solidFill>
                <a:schemeClr val="tx1"/>
              </a:solidFill>
            </a:endParaRPr>
          </a:p>
          <a:p>
            <a:pPr algn="ctr" eaLnBrk="1" hangingPunct="1"/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983EA-4DB7-458D-B9AE-3F22BC91E938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A526E448-6C8E-6945-B868-19CDAC7A2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032" y="0"/>
            <a:ext cx="8424768" cy="854809"/>
          </a:xfrm>
        </p:spPr>
        <p:txBody>
          <a:bodyPr>
            <a:normAutofit/>
          </a:bodyPr>
          <a:lstStyle/>
          <a:p>
            <a:pPr algn="ctr"/>
            <a:r>
              <a:rPr lang="en-IN" sz="3500" dirty="0" smtClean="0">
                <a:solidFill>
                  <a:srgbClr val="FF0000"/>
                </a:solidFill>
                <a:latin typeface="bitter"/>
              </a:rPr>
              <a:t>Proposal or offer: </a:t>
            </a:r>
            <a:r>
              <a:rPr lang="en-IN" sz="3500" dirty="0" smtClean="0">
                <a:solidFill>
                  <a:srgbClr val="FF0000"/>
                </a:solidFill>
                <a:latin typeface="bitter"/>
              </a:rPr>
              <a:t>-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262032" y="838200"/>
            <a:ext cx="8424768" cy="55989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300" dirty="0" smtClean="0">
                <a:latin typeface="+mj-lt"/>
              </a:rPr>
              <a:t>According </a:t>
            </a:r>
            <a:r>
              <a:rPr lang="en-US" sz="2300" dirty="0" smtClean="0">
                <a:latin typeface="+mj-lt"/>
              </a:rPr>
              <a:t>to Section 2(e) of the Indian Contract </a:t>
            </a:r>
            <a:r>
              <a:rPr lang="en-US" sz="2300" dirty="0" smtClean="0">
                <a:latin typeface="+mj-lt"/>
              </a:rPr>
              <a:t> Act, ” When </a:t>
            </a:r>
            <a:r>
              <a:rPr lang="en-US" sz="2300" dirty="0" smtClean="0">
                <a:latin typeface="+mj-lt"/>
              </a:rPr>
              <a:t>one person </a:t>
            </a:r>
            <a:r>
              <a:rPr lang="en-US" sz="2300" dirty="0" smtClean="0">
                <a:latin typeface="+mj-lt"/>
              </a:rPr>
              <a:t>signifies to </a:t>
            </a:r>
            <a:r>
              <a:rPr lang="en-US" sz="2300" dirty="0" smtClean="0">
                <a:latin typeface="+mj-lt"/>
              </a:rPr>
              <a:t>another his willingness to do </a:t>
            </a:r>
            <a:r>
              <a:rPr lang="en-US" sz="2300" dirty="0" smtClean="0">
                <a:latin typeface="+mj-lt"/>
              </a:rPr>
              <a:t>job or </a:t>
            </a:r>
            <a:r>
              <a:rPr lang="en-US" sz="2300" dirty="0" smtClean="0">
                <a:latin typeface="+mj-lt"/>
              </a:rPr>
              <a:t>to abstain from </a:t>
            </a:r>
            <a:r>
              <a:rPr lang="en-US" sz="2300" dirty="0" smtClean="0">
                <a:latin typeface="+mj-lt"/>
              </a:rPr>
              <a:t>doing anything </a:t>
            </a:r>
            <a:r>
              <a:rPr lang="en-US" sz="2300" dirty="0" smtClean="0">
                <a:latin typeface="+mj-lt"/>
              </a:rPr>
              <a:t>with </a:t>
            </a:r>
            <a:r>
              <a:rPr lang="en-US" sz="2300" dirty="0" smtClean="0">
                <a:latin typeface="+mj-lt"/>
              </a:rPr>
              <a:t>a view </a:t>
            </a:r>
            <a:r>
              <a:rPr lang="en-US" sz="2300" dirty="0" smtClean="0">
                <a:latin typeface="+mj-lt"/>
              </a:rPr>
              <a:t>to obtaining the assent of the other to such act or </a:t>
            </a:r>
            <a:r>
              <a:rPr lang="en-US" sz="2300" dirty="0" smtClean="0">
                <a:latin typeface="+mj-lt"/>
              </a:rPr>
              <a:t>abstinence he </a:t>
            </a:r>
            <a:r>
              <a:rPr lang="en-US" sz="2300" dirty="0" smtClean="0">
                <a:latin typeface="+mj-lt"/>
              </a:rPr>
              <a:t>is said to</a:t>
            </a:r>
          </a:p>
          <a:p>
            <a:pPr algn="just"/>
            <a:r>
              <a:rPr lang="en-US" sz="2300" dirty="0" smtClean="0">
                <a:latin typeface="+mj-lt"/>
              </a:rPr>
              <a:t>make a proposal</a:t>
            </a:r>
            <a:r>
              <a:rPr lang="en-US" sz="2300" dirty="0" smtClean="0">
                <a:latin typeface="+mj-lt"/>
              </a:rPr>
              <a:t>.”</a:t>
            </a:r>
          </a:p>
          <a:p>
            <a:pPr algn="just"/>
            <a:endParaRPr lang="en-US" sz="2300" dirty="0" smtClean="0">
              <a:latin typeface="+mj-lt"/>
            </a:endParaRPr>
          </a:p>
          <a:p>
            <a:pPr algn="just"/>
            <a:r>
              <a:rPr lang="en-US" sz="2300" dirty="0" smtClean="0">
                <a:latin typeface="+mj-lt"/>
              </a:rPr>
              <a:t>Offer is one of the essential elements of a contract. The person making the offer </a:t>
            </a:r>
            <a:r>
              <a:rPr lang="en-US" sz="2300" dirty="0" smtClean="0">
                <a:latin typeface="+mj-lt"/>
              </a:rPr>
              <a:t>or proposal </a:t>
            </a:r>
            <a:r>
              <a:rPr lang="en-US" sz="2300" dirty="0" smtClean="0">
                <a:latin typeface="+mj-lt"/>
              </a:rPr>
              <a:t>is called the </a:t>
            </a:r>
            <a:r>
              <a:rPr lang="en-US" sz="2300" dirty="0" err="1" smtClean="0">
                <a:latin typeface="+mj-lt"/>
              </a:rPr>
              <a:t>offeror</a:t>
            </a:r>
            <a:r>
              <a:rPr lang="en-US" sz="2300" dirty="0" smtClean="0">
                <a:latin typeface="+mj-lt"/>
              </a:rPr>
              <a:t>, </a:t>
            </a:r>
            <a:r>
              <a:rPr lang="en-US" sz="2300" dirty="0" smtClean="0">
                <a:latin typeface="+mj-lt"/>
              </a:rPr>
              <a:t>proposer or </a:t>
            </a:r>
            <a:r>
              <a:rPr lang="en-US" sz="2300" dirty="0" err="1" smtClean="0">
                <a:latin typeface="+mj-lt"/>
              </a:rPr>
              <a:t>promisor</a:t>
            </a:r>
            <a:r>
              <a:rPr lang="en-US" sz="2300" dirty="0" smtClean="0">
                <a:latin typeface="+mj-lt"/>
              </a:rPr>
              <a:t> and the person to whom the proposal is made </a:t>
            </a:r>
            <a:r>
              <a:rPr lang="en-US" sz="2300" dirty="0" smtClean="0">
                <a:latin typeface="+mj-lt"/>
              </a:rPr>
              <a:t>is called </a:t>
            </a:r>
            <a:r>
              <a:rPr lang="en-US" sz="2300" dirty="0" smtClean="0">
                <a:latin typeface="+mj-lt"/>
              </a:rPr>
              <a:t>‘the propose’ or </a:t>
            </a:r>
            <a:r>
              <a:rPr lang="en-US" sz="2300" dirty="0" err="1" smtClean="0">
                <a:latin typeface="+mj-lt"/>
              </a:rPr>
              <a:t>offeree</a:t>
            </a:r>
            <a:r>
              <a:rPr lang="en-US" sz="2300" dirty="0" smtClean="0">
                <a:latin typeface="+mj-lt"/>
              </a:rPr>
              <a:t>.</a:t>
            </a:r>
          </a:p>
          <a:p>
            <a:pPr algn="just"/>
            <a:endParaRPr lang="en-US" sz="2300" b="1" dirty="0" smtClean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en-US" sz="2200" b="1" dirty="0" smtClean="0">
                <a:solidFill>
                  <a:srgbClr val="FF0000"/>
                </a:solidFill>
                <a:latin typeface="+mj-lt"/>
              </a:rPr>
              <a:t>Example</a:t>
            </a:r>
            <a:r>
              <a:rPr lang="en-US" sz="2200" b="1" dirty="0" smtClean="0">
                <a:solidFill>
                  <a:srgbClr val="FF0000"/>
                </a:solidFill>
                <a:latin typeface="+mj-lt"/>
              </a:rPr>
              <a:t>: </a:t>
            </a:r>
          </a:p>
          <a:p>
            <a:pPr algn="just"/>
            <a:r>
              <a:rPr lang="en-US" sz="2200" dirty="0" smtClean="0">
                <a:latin typeface="+mj-lt"/>
              </a:rPr>
              <a:t>X </a:t>
            </a:r>
            <a:r>
              <a:rPr lang="en-US" sz="2200" dirty="0" smtClean="0">
                <a:latin typeface="+mj-lt"/>
              </a:rPr>
              <a:t>desire to sell his Car to Y for Rs. 3,00,000 _ it does not constitute offer, because X has merely expressed his desire. On the other hand if X asks Y would you buy my Car for Rs.3,00,000, this makes an offer, and here X is the </a:t>
            </a:r>
            <a:r>
              <a:rPr lang="en-US" sz="2200" dirty="0" err="1" smtClean="0">
                <a:latin typeface="+mj-lt"/>
              </a:rPr>
              <a:t>offeror</a:t>
            </a:r>
            <a:r>
              <a:rPr lang="en-US" sz="2200" dirty="0" smtClean="0">
                <a:latin typeface="+mj-lt"/>
              </a:rPr>
              <a:t>.</a:t>
            </a:r>
            <a:endParaRPr lang="en-US" sz="2200" dirty="0" smtClean="0"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262032" y="685800"/>
            <a:ext cx="8348568" cy="55989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200" b="1" dirty="0" smtClean="0">
                <a:solidFill>
                  <a:srgbClr val="FF0000"/>
                </a:solidFill>
                <a:latin typeface="+mj-lt"/>
              </a:rPr>
              <a:t>Elements/Main features of a Proposal of Offer:</a:t>
            </a:r>
          </a:p>
          <a:p>
            <a:pPr algn="just"/>
            <a:endParaRPr lang="en-US" sz="2200" dirty="0" smtClean="0">
              <a:latin typeface="+mj-lt"/>
            </a:endParaRPr>
          </a:p>
          <a:p>
            <a:pPr marL="457200" indent="-457200" algn="just">
              <a:buAutoNum type="arabicPeriod"/>
            </a:pPr>
            <a:r>
              <a:rPr lang="en-US" sz="2200" b="1" dirty="0" smtClean="0">
                <a:solidFill>
                  <a:srgbClr val="002060"/>
                </a:solidFill>
                <a:latin typeface="+mj-lt"/>
              </a:rPr>
              <a:t>Existence of two parties</a:t>
            </a:r>
          </a:p>
          <a:p>
            <a:pPr algn="just">
              <a:lnSpc>
                <a:spcPct val="50000"/>
              </a:lnSpc>
            </a:pPr>
            <a:endParaRPr lang="en-US" sz="2200" dirty="0" smtClean="0">
              <a:latin typeface="+mj-lt"/>
            </a:endParaRPr>
          </a:p>
          <a:p>
            <a:pPr algn="just"/>
            <a:r>
              <a:rPr lang="en-US" sz="2200" dirty="0" smtClean="0">
                <a:latin typeface="+mj-lt"/>
              </a:rPr>
              <a:t>For a valid offer, there must be two parties. A person cannot make an offer to himself.</a:t>
            </a:r>
          </a:p>
          <a:p>
            <a:pPr algn="just"/>
            <a:endParaRPr lang="en-US" sz="2200" b="1" dirty="0" smtClean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en-US" sz="2200" b="1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en-US" sz="2200" b="1" dirty="0" smtClean="0">
                <a:solidFill>
                  <a:srgbClr val="002060"/>
                </a:solidFill>
                <a:latin typeface="+mj-lt"/>
              </a:rPr>
              <a:t>. Communication</a:t>
            </a:r>
          </a:p>
          <a:p>
            <a:pPr algn="just">
              <a:lnSpc>
                <a:spcPct val="50000"/>
              </a:lnSpc>
            </a:pPr>
            <a:endParaRPr lang="en-US" sz="2200" dirty="0" smtClean="0">
              <a:latin typeface="+mj-lt"/>
            </a:endParaRPr>
          </a:p>
          <a:p>
            <a:pPr algn="just"/>
            <a:r>
              <a:rPr lang="en-US" sz="2200" dirty="0" smtClean="0">
                <a:latin typeface="+mj-lt"/>
              </a:rPr>
              <a:t>The offer must be communicated to the offence. If it is never communicated to the offence, it cannot be accepted and no valid contract comes into existence.</a:t>
            </a:r>
          </a:p>
          <a:p>
            <a:pPr algn="just"/>
            <a:endParaRPr lang="en-US" sz="2200" b="1" dirty="0" smtClean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en-US" sz="2200" b="1" dirty="0" smtClean="0">
                <a:solidFill>
                  <a:srgbClr val="002060"/>
                </a:solidFill>
                <a:latin typeface="+mj-lt"/>
              </a:rPr>
              <a:t>3</a:t>
            </a:r>
            <a:r>
              <a:rPr lang="en-US" sz="2200" b="1" dirty="0" smtClean="0">
                <a:solidFill>
                  <a:srgbClr val="002060"/>
                </a:solidFill>
                <a:latin typeface="+mj-lt"/>
              </a:rPr>
              <a:t>. </a:t>
            </a:r>
            <a:r>
              <a:rPr lang="en-US" sz="2200" b="1" dirty="0" smtClean="0">
                <a:solidFill>
                  <a:srgbClr val="002060"/>
                </a:solidFill>
                <a:latin typeface="+mj-lt"/>
              </a:rPr>
              <a:t>Willingness</a:t>
            </a:r>
          </a:p>
          <a:p>
            <a:pPr algn="just">
              <a:lnSpc>
                <a:spcPct val="50000"/>
              </a:lnSpc>
            </a:pPr>
            <a:endParaRPr lang="en-US" sz="2200" dirty="0" smtClean="0">
              <a:latin typeface="+mj-lt"/>
            </a:endParaRPr>
          </a:p>
          <a:p>
            <a:pPr algn="just"/>
            <a:r>
              <a:rPr lang="en-US" sz="2200" dirty="0" smtClean="0">
                <a:latin typeface="+mj-lt"/>
              </a:rPr>
              <a:t>The offer must show willingness of the offer or mere telling or sharing a plan is not an offer</a:t>
            </a:r>
            <a:r>
              <a:rPr lang="en-US" sz="2200" dirty="0" smtClean="0">
                <a:latin typeface="+mj-lt"/>
              </a:rPr>
              <a:t>.</a:t>
            </a:r>
          </a:p>
          <a:p>
            <a:pPr algn="just"/>
            <a:endParaRPr lang="en-US" sz="2200" dirty="0" smtClean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262032" y="429523"/>
            <a:ext cx="8348568" cy="62760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200" b="1" dirty="0" smtClean="0">
                <a:solidFill>
                  <a:srgbClr val="002060"/>
                </a:solidFill>
                <a:latin typeface="+mj-lt"/>
              </a:rPr>
              <a:t>4. Intention of Obtaining </a:t>
            </a:r>
            <a:r>
              <a:rPr lang="en-US" sz="2200" b="1" dirty="0" smtClean="0">
                <a:solidFill>
                  <a:srgbClr val="002060"/>
                </a:solidFill>
                <a:latin typeface="+mj-lt"/>
              </a:rPr>
              <a:t>Assent: </a:t>
            </a:r>
            <a:r>
              <a:rPr lang="en-US" sz="2200" dirty="0" smtClean="0">
                <a:latin typeface="+mj-lt"/>
              </a:rPr>
              <a:t>The </a:t>
            </a:r>
            <a:r>
              <a:rPr lang="en-US" sz="2200" dirty="0" smtClean="0">
                <a:latin typeface="+mj-lt"/>
              </a:rPr>
              <a:t>offer must be made with a view to obtain the assent of the </a:t>
            </a:r>
            <a:r>
              <a:rPr lang="en-US" sz="2200" dirty="0" err="1" smtClean="0">
                <a:latin typeface="+mj-lt"/>
              </a:rPr>
              <a:t>offeree</a:t>
            </a:r>
            <a:r>
              <a:rPr lang="en-US" sz="2200" dirty="0" smtClean="0">
                <a:latin typeface="+mj-lt"/>
              </a:rPr>
              <a:t>. The offer made out of a prank or as a joke is not valid offer, and therefore if accepted, it can never make the valid contract.</a:t>
            </a:r>
          </a:p>
          <a:p>
            <a:pPr algn="just">
              <a:lnSpc>
                <a:spcPct val="50000"/>
              </a:lnSpc>
            </a:pPr>
            <a:endParaRPr lang="en-US" sz="2200" b="1" dirty="0" smtClean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en-US" sz="2200" b="1" dirty="0" smtClean="0">
                <a:solidFill>
                  <a:srgbClr val="002060"/>
                </a:solidFill>
                <a:latin typeface="+mj-lt"/>
              </a:rPr>
              <a:t>5</a:t>
            </a:r>
            <a:r>
              <a:rPr lang="en-US" sz="2200" b="1" dirty="0" smtClean="0">
                <a:solidFill>
                  <a:srgbClr val="002060"/>
                </a:solidFill>
                <a:latin typeface="+mj-lt"/>
              </a:rPr>
              <a:t>. May be positive or </a:t>
            </a:r>
            <a:r>
              <a:rPr lang="en-US" sz="2200" b="1" dirty="0" smtClean="0">
                <a:solidFill>
                  <a:srgbClr val="002060"/>
                </a:solidFill>
                <a:latin typeface="+mj-lt"/>
              </a:rPr>
              <a:t>Negative: </a:t>
            </a:r>
            <a:r>
              <a:rPr lang="en-US" sz="2200" dirty="0" smtClean="0">
                <a:latin typeface="+mj-lt"/>
              </a:rPr>
              <a:t>The offer </a:t>
            </a:r>
            <a:r>
              <a:rPr lang="en-US" sz="2200" dirty="0" smtClean="0">
                <a:latin typeface="+mj-lt"/>
              </a:rPr>
              <a:t>may involve doing something or not </a:t>
            </a:r>
            <a:r>
              <a:rPr lang="en-US" sz="2200" dirty="0" smtClean="0">
                <a:latin typeface="+mj-lt"/>
              </a:rPr>
              <a:t>doing something-Section </a:t>
            </a:r>
            <a:r>
              <a:rPr lang="en-US" sz="2200" dirty="0" smtClean="0">
                <a:latin typeface="+mj-lt"/>
              </a:rPr>
              <a:t>2(o).</a:t>
            </a:r>
            <a:r>
              <a:rPr lang="en-US" sz="2200" dirty="0" smtClean="0">
                <a:latin typeface="+mj-lt"/>
              </a:rPr>
              <a:t>The offer </a:t>
            </a:r>
            <a:r>
              <a:rPr lang="en-US" sz="2200" dirty="0" smtClean="0">
                <a:latin typeface="+mj-lt"/>
              </a:rPr>
              <a:t>to do something is a positive </a:t>
            </a:r>
            <a:r>
              <a:rPr lang="en-US" sz="2200" dirty="0" smtClean="0">
                <a:latin typeface="+mj-lt"/>
              </a:rPr>
              <a:t>offer </a:t>
            </a:r>
            <a:r>
              <a:rPr lang="en-US" sz="2200" dirty="0" smtClean="0">
                <a:latin typeface="+mj-lt"/>
              </a:rPr>
              <a:t>or not to do something is a </a:t>
            </a:r>
            <a:r>
              <a:rPr lang="en-US" sz="2200" dirty="0" smtClean="0">
                <a:latin typeface="+mj-lt"/>
              </a:rPr>
              <a:t>negative offer.</a:t>
            </a:r>
          </a:p>
          <a:p>
            <a:pPr algn="just"/>
            <a:endParaRPr lang="en-US" sz="2200" b="1" dirty="0" smtClean="0">
              <a:latin typeface="+mj-lt"/>
            </a:endParaRPr>
          </a:p>
          <a:p>
            <a:pPr algn="just"/>
            <a:r>
              <a:rPr lang="en-US" sz="2200" b="1" dirty="0" smtClean="0">
                <a:solidFill>
                  <a:srgbClr val="002060"/>
                </a:solidFill>
                <a:latin typeface="+mj-lt"/>
              </a:rPr>
              <a:t>6. Offer </a:t>
            </a:r>
            <a:r>
              <a:rPr lang="en-US" sz="2200" b="1" dirty="0" smtClean="0">
                <a:solidFill>
                  <a:srgbClr val="002060"/>
                </a:solidFill>
                <a:latin typeface="+mj-lt"/>
              </a:rPr>
              <a:t>may be conditional: -</a:t>
            </a:r>
            <a:r>
              <a:rPr lang="en-US" sz="2200" b="1" dirty="0" smtClean="0">
                <a:latin typeface="+mj-lt"/>
              </a:rPr>
              <a:t> </a:t>
            </a:r>
            <a:r>
              <a:rPr lang="en-US" sz="2200" dirty="0" smtClean="0">
                <a:latin typeface="+mj-lt"/>
              </a:rPr>
              <a:t>An offer can be made subject to a condition. It can </a:t>
            </a:r>
            <a:r>
              <a:rPr lang="en-US" sz="2200" dirty="0" smtClean="0">
                <a:latin typeface="+mj-lt"/>
              </a:rPr>
              <a:t>be accepted </a:t>
            </a:r>
            <a:r>
              <a:rPr lang="en-US" sz="2200" dirty="0" smtClean="0">
                <a:latin typeface="+mj-lt"/>
              </a:rPr>
              <a:t>only subject to those conditions. If the condition is not accepted, the conditional</a:t>
            </a:r>
          </a:p>
          <a:p>
            <a:pPr algn="just"/>
            <a:r>
              <a:rPr lang="en-US" sz="2200" dirty="0" smtClean="0">
                <a:latin typeface="+mj-lt"/>
              </a:rPr>
              <a:t>offer lapses</a:t>
            </a:r>
            <a:r>
              <a:rPr lang="en-US" sz="2200" dirty="0" smtClean="0">
                <a:latin typeface="+mj-lt"/>
              </a:rPr>
              <a:t>.</a:t>
            </a:r>
          </a:p>
          <a:p>
            <a:pPr algn="just">
              <a:lnSpc>
                <a:spcPct val="50000"/>
              </a:lnSpc>
            </a:pPr>
            <a:endParaRPr lang="en-US" sz="2200" b="1" dirty="0" smtClean="0">
              <a:latin typeface="+mj-lt"/>
            </a:endParaRPr>
          </a:p>
          <a:p>
            <a:pPr algn="just"/>
            <a:r>
              <a:rPr lang="en-US" sz="2200" b="1" dirty="0" smtClean="0">
                <a:solidFill>
                  <a:srgbClr val="002060"/>
                </a:solidFill>
                <a:latin typeface="+mj-lt"/>
              </a:rPr>
              <a:t>7. Invitation </a:t>
            </a:r>
            <a:r>
              <a:rPr lang="en-US" sz="2200" b="1" dirty="0" smtClean="0">
                <a:solidFill>
                  <a:srgbClr val="002060"/>
                </a:solidFill>
                <a:latin typeface="+mj-lt"/>
              </a:rPr>
              <a:t>to an offer is not an offer</a:t>
            </a:r>
            <a:r>
              <a:rPr lang="en-US" sz="2200" b="1" dirty="0" smtClean="0">
                <a:solidFill>
                  <a:srgbClr val="002060"/>
                </a:solidFill>
                <a:latin typeface="+mj-lt"/>
              </a:rPr>
              <a:t>:- </a:t>
            </a:r>
            <a:r>
              <a:rPr lang="en-US" sz="2200" dirty="0" smtClean="0">
                <a:latin typeface="+mj-lt"/>
              </a:rPr>
              <a:t>Offer </a:t>
            </a:r>
            <a:r>
              <a:rPr lang="en-US" sz="2200" dirty="0" smtClean="0">
                <a:latin typeface="+mj-lt"/>
              </a:rPr>
              <a:t>is different from invitation to an </a:t>
            </a:r>
            <a:r>
              <a:rPr lang="en-US" sz="2200" dirty="0" smtClean="0">
                <a:latin typeface="+mj-lt"/>
              </a:rPr>
              <a:t>offer. Quotations</a:t>
            </a:r>
            <a:r>
              <a:rPr lang="en-US" sz="2200" dirty="0" smtClean="0">
                <a:latin typeface="+mj-lt"/>
              </a:rPr>
              <a:t>, catalogues of goods, advertisement for tender etc are not actual offer. They </a:t>
            </a:r>
            <a:r>
              <a:rPr lang="en-US" sz="2200" dirty="0" smtClean="0">
                <a:latin typeface="+mj-lt"/>
              </a:rPr>
              <a:t>are mere </a:t>
            </a:r>
            <a:r>
              <a:rPr lang="en-US" sz="2200" dirty="0" smtClean="0">
                <a:latin typeface="+mj-lt"/>
              </a:rPr>
              <a:t>invitation to offer</a:t>
            </a:r>
            <a:r>
              <a:rPr lang="en-US" sz="2200" dirty="0" smtClean="0">
                <a:latin typeface="+mj-lt"/>
              </a:rPr>
              <a:t>.</a:t>
            </a:r>
          </a:p>
        </p:txBody>
      </p:sp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122" name="AutoShape 2" descr="http://www.simplynotes.in/wp-content/uploads/2016/04/Classification_of_contract-1_001.jpg"/>
          <p:cNvSpPr>
            <a:spLocks noChangeAspect="1" noChangeArrowheads="1"/>
          </p:cNvSpPr>
          <p:nvPr/>
        </p:nvSpPr>
        <p:spPr bwMode="auto">
          <a:xfrm>
            <a:off x="63500" y="-136525"/>
            <a:ext cx="8896350" cy="62579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http://www.simplynotes.in/wp-content/uploads/2016/04/Classification_of_contract-1_001.jpg"/>
          <p:cNvSpPr>
            <a:spLocks noChangeAspect="1" noChangeArrowheads="1"/>
          </p:cNvSpPr>
          <p:nvPr/>
        </p:nvSpPr>
        <p:spPr bwMode="auto">
          <a:xfrm>
            <a:off x="63500" y="-136525"/>
            <a:ext cx="8896350" cy="62579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5" name="Picture 5" descr="C:\Users\HP\Desktop\Classification_of_contract-1_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1"/>
            <a:ext cx="7696199" cy="5181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262032" y="685800"/>
            <a:ext cx="8348568" cy="57682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2200" dirty="0" smtClean="0">
                <a:latin typeface="+mj-lt"/>
              </a:rPr>
              <a:t>1</a:t>
            </a:r>
            <a:r>
              <a:rPr lang="en-US" sz="2200" dirty="0" smtClean="0">
                <a:latin typeface="+mj-lt"/>
              </a:rPr>
              <a:t>. </a:t>
            </a:r>
            <a:r>
              <a:rPr lang="en-US" sz="2200" b="1" dirty="0" smtClean="0">
                <a:latin typeface="+mj-lt"/>
              </a:rPr>
              <a:t>Specific offer: - </a:t>
            </a:r>
            <a:r>
              <a:rPr lang="en-US" sz="2200" dirty="0" smtClean="0">
                <a:latin typeface="+mj-lt"/>
              </a:rPr>
              <a:t>When an offer is made to a specific person or class of persons, such </a:t>
            </a:r>
            <a:r>
              <a:rPr lang="en-US" sz="2200" dirty="0" smtClean="0">
                <a:latin typeface="+mj-lt"/>
              </a:rPr>
              <a:t>offer is </a:t>
            </a:r>
            <a:r>
              <a:rPr lang="en-US" sz="2200" dirty="0" smtClean="0">
                <a:latin typeface="+mj-lt"/>
              </a:rPr>
              <a:t>known as specific offer. The specific offer can be accepted only by that </a:t>
            </a:r>
            <a:r>
              <a:rPr lang="en-US" sz="2200" dirty="0" smtClean="0">
                <a:latin typeface="+mj-lt"/>
              </a:rPr>
              <a:t>particular person </a:t>
            </a:r>
            <a:r>
              <a:rPr lang="en-US" sz="2200" dirty="0" smtClean="0">
                <a:latin typeface="+mj-lt"/>
              </a:rPr>
              <a:t>or organization.</a:t>
            </a:r>
          </a:p>
          <a:p>
            <a:r>
              <a:rPr lang="en-US" sz="2200" b="1" dirty="0" smtClean="0">
                <a:latin typeface="+mj-lt"/>
              </a:rPr>
              <a:t>2. General offer:</a:t>
            </a:r>
            <a:r>
              <a:rPr lang="en-US" sz="2200" dirty="0" smtClean="0">
                <a:latin typeface="+mj-lt"/>
              </a:rPr>
              <a:t> It is an offer which is made to a group of people or public at large. Such</a:t>
            </a:r>
          </a:p>
          <a:p>
            <a:r>
              <a:rPr lang="en-US" sz="2200" dirty="0" smtClean="0">
                <a:latin typeface="+mj-lt"/>
              </a:rPr>
              <a:t>offer can be accepted by any member of that group.</a:t>
            </a:r>
          </a:p>
          <a:p>
            <a:r>
              <a:rPr lang="en-US" sz="2200" b="1" dirty="0" smtClean="0">
                <a:latin typeface="+mj-lt"/>
              </a:rPr>
              <a:t>3. Cross offer: -</a:t>
            </a:r>
            <a:r>
              <a:rPr lang="en-US" sz="2200" dirty="0" smtClean="0">
                <a:latin typeface="+mj-lt"/>
              </a:rPr>
              <a:t> When two parties exchange identical offers with each other, in ignorance of</a:t>
            </a:r>
          </a:p>
          <a:p>
            <a:r>
              <a:rPr lang="en-US" sz="2200" dirty="0" smtClean="0">
                <a:latin typeface="+mj-lt"/>
              </a:rPr>
              <a:t>each other’s offer, the offers are cross offer.</a:t>
            </a:r>
          </a:p>
          <a:p>
            <a:r>
              <a:rPr lang="en-US" sz="2200" b="1" dirty="0" smtClean="0">
                <a:latin typeface="+mj-lt"/>
              </a:rPr>
              <a:t>4. Counter offer:</a:t>
            </a:r>
            <a:r>
              <a:rPr lang="en-US" sz="2200" dirty="0" smtClean="0">
                <a:latin typeface="+mj-lt"/>
              </a:rPr>
              <a:t> Incomplete and conditional acceptance of an offer is known as </a:t>
            </a:r>
            <a:r>
              <a:rPr lang="en-US" sz="2200" dirty="0" smtClean="0">
                <a:latin typeface="+mj-lt"/>
              </a:rPr>
              <a:t>counter offer</a:t>
            </a:r>
            <a:r>
              <a:rPr lang="en-US" sz="2200" dirty="0" smtClean="0">
                <a:latin typeface="+mj-lt"/>
              </a:rPr>
              <a:t>. In other words, when an original offer is rejected and a new offer is made, it </a:t>
            </a:r>
            <a:r>
              <a:rPr lang="en-US" sz="2200" dirty="0" smtClean="0">
                <a:latin typeface="+mj-lt"/>
              </a:rPr>
              <a:t>is known </a:t>
            </a:r>
            <a:r>
              <a:rPr lang="en-US" sz="2200" dirty="0" smtClean="0">
                <a:latin typeface="+mj-lt"/>
              </a:rPr>
              <a:t>as counter offer.</a:t>
            </a:r>
          </a:p>
          <a:p>
            <a:r>
              <a:rPr lang="en-US" sz="2200" b="1" dirty="0" smtClean="0">
                <a:latin typeface="+mj-lt"/>
              </a:rPr>
              <a:t>5. Standing offer (Tender):-</a:t>
            </a:r>
            <a:r>
              <a:rPr lang="en-US" sz="2200" dirty="0" smtClean="0">
                <a:latin typeface="+mj-lt"/>
              </a:rPr>
              <a:t> An </a:t>
            </a:r>
            <a:r>
              <a:rPr lang="en-US" sz="2200" dirty="0" smtClean="0">
                <a:latin typeface="+mj-lt"/>
              </a:rPr>
              <a:t>offer for a continuous supply of a certain article at a </a:t>
            </a:r>
            <a:r>
              <a:rPr lang="en-US" sz="2200" dirty="0" smtClean="0">
                <a:latin typeface="+mj-lt"/>
              </a:rPr>
              <a:t>certain rate </a:t>
            </a:r>
            <a:r>
              <a:rPr lang="en-US" sz="2200" dirty="0" smtClean="0">
                <a:latin typeface="+mj-lt"/>
              </a:rPr>
              <a:t>over a definite period is called a standing offer.</a:t>
            </a:r>
            <a:endParaRPr lang="en-US" sz="2200" dirty="0" smtClean="0">
              <a:latin typeface="+mj-lt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1200" y="228600"/>
            <a:ext cx="549862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</a:rPr>
              <a:t>Classification of </a:t>
            </a:r>
            <a:r>
              <a:rPr lang="en-US" sz="2500" b="1" dirty="0" smtClean="0">
                <a:solidFill>
                  <a:srgbClr val="FF0000"/>
                </a:solidFill>
              </a:rPr>
              <a:t>Proposal or Offer</a:t>
            </a:r>
            <a:r>
              <a:rPr lang="en-US" sz="2500" b="1" dirty="0" smtClean="0">
                <a:solidFill>
                  <a:srgbClr val="FF0000"/>
                </a:solidFill>
              </a:rPr>
              <a:t>:</a:t>
            </a:r>
          </a:p>
        </p:txBody>
      </p:sp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262032" y="685800"/>
            <a:ext cx="8348568" cy="54720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>
              <a:lnSpc>
                <a:spcPct val="50000"/>
              </a:lnSpc>
            </a:pPr>
            <a:endParaRPr lang="en-US" sz="2150" b="1" dirty="0" smtClean="0">
              <a:latin typeface="+mj-lt"/>
            </a:endParaRPr>
          </a:p>
          <a:p>
            <a:pPr algn="just"/>
            <a:r>
              <a:rPr lang="en-US" sz="2150" b="1" dirty="0" smtClean="0">
                <a:latin typeface="+mj-lt"/>
              </a:rPr>
              <a:t>1</a:t>
            </a:r>
            <a:r>
              <a:rPr lang="en-US" sz="2150" b="1" dirty="0" smtClean="0">
                <a:latin typeface="+mj-lt"/>
              </a:rPr>
              <a:t>. </a:t>
            </a:r>
            <a:r>
              <a:rPr lang="en-US" sz="2150" b="1" dirty="0" smtClean="0">
                <a:latin typeface="+mj-lt"/>
              </a:rPr>
              <a:t>Offer </a:t>
            </a:r>
            <a:r>
              <a:rPr lang="en-US" sz="2150" b="1" dirty="0" smtClean="0">
                <a:latin typeface="+mj-lt"/>
              </a:rPr>
              <a:t>Must be </a:t>
            </a:r>
            <a:r>
              <a:rPr lang="en-US" sz="2150" b="1" dirty="0" smtClean="0">
                <a:latin typeface="+mj-lt"/>
              </a:rPr>
              <a:t>definite: </a:t>
            </a:r>
            <a:r>
              <a:rPr lang="en-US" sz="2150" dirty="0" smtClean="0">
                <a:latin typeface="+mj-lt"/>
              </a:rPr>
              <a:t>Unambiguous </a:t>
            </a:r>
            <a:r>
              <a:rPr lang="en-US" sz="2150" dirty="0" smtClean="0">
                <a:latin typeface="+mj-lt"/>
              </a:rPr>
              <a:t>and </a:t>
            </a:r>
            <a:r>
              <a:rPr lang="en-US" sz="2150" dirty="0" smtClean="0">
                <a:latin typeface="+mj-lt"/>
              </a:rPr>
              <a:t>certain They </a:t>
            </a:r>
            <a:r>
              <a:rPr lang="en-US" sz="2150" dirty="0" smtClean="0">
                <a:latin typeface="+mj-lt"/>
              </a:rPr>
              <a:t>must be vague or </a:t>
            </a:r>
            <a:r>
              <a:rPr lang="en-US" sz="2150" dirty="0" smtClean="0">
                <a:latin typeface="+mj-lt"/>
              </a:rPr>
              <a:t>indefinite</a:t>
            </a:r>
            <a:r>
              <a:rPr lang="en-US" sz="2150" dirty="0" smtClean="0">
                <a:latin typeface="+mj-lt"/>
              </a:rPr>
              <a:t>. If the terms are vague, it is not capable </a:t>
            </a:r>
            <a:r>
              <a:rPr lang="en-US" sz="2150" dirty="0" smtClean="0">
                <a:latin typeface="+mj-lt"/>
              </a:rPr>
              <a:t>of being </a:t>
            </a:r>
            <a:r>
              <a:rPr lang="en-US" sz="2150" dirty="0" smtClean="0">
                <a:latin typeface="+mj-lt"/>
              </a:rPr>
              <a:t>accepted as the vagueness would not create any contractual relationship.</a:t>
            </a:r>
          </a:p>
          <a:p>
            <a:pPr algn="just"/>
            <a:r>
              <a:rPr lang="en-US" sz="2150" b="1" dirty="0" smtClean="0">
                <a:latin typeface="+mj-lt"/>
              </a:rPr>
              <a:t>2. </a:t>
            </a:r>
            <a:r>
              <a:rPr lang="en-US" sz="2150" b="1" dirty="0" smtClean="0">
                <a:latin typeface="+mj-lt"/>
              </a:rPr>
              <a:t>Offer </a:t>
            </a:r>
            <a:r>
              <a:rPr lang="en-US" sz="2150" b="1" dirty="0" smtClean="0">
                <a:latin typeface="+mj-lt"/>
              </a:rPr>
              <a:t>should not bind the other party to </a:t>
            </a:r>
            <a:r>
              <a:rPr lang="en-US" sz="2150" b="1" dirty="0" smtClean="0">
                <a:latin typeface="+mj-lt"/>
              </a:rPr>
              <a:t>reply:</a:t>
            </a:r>
            <a:r>
              <a:rPr lang="en-US" sz="2150" dirty="0" smtClean="0">
                <a:latin typeface="+mj-lt"/>
              </a:rPr>
              <a:t> The offer </a:t>
            </a:r>
            <a:r>
              <a:rPr lang="en-US" sz="2150" dirty="0" smtClean="0">
                <a:latin typeface="+mj-lt"/>
              </a:rPr>
              <a:t>should not bind the other party to reply</a:t>
            </a:r>
            <a:r>
              <a:rPr lang="en-US" sz="2150" dirty="0" smtClean="0">
                <a:latin typeface="+mj-lt"/>
              </a:rPr>
              <a:t>. In </a:t>
            </a:r>
            <a:r>
              <a:rPr lang="en-US" sz="2150" dirty="0" smtClean="0">
                <a:latin typeface="+mj-lt"/>
              </a:rPr>
              <a:t>the same way</a:t>
            </a:r>
            <a:r>
              <a:rPr lang="en-US" sz="2150" dirty="0" smtClean="0">
                <a:latin typeface="+mj-lt"/>
              </a:rPr>
              <a:t>, if </a:t>
            </a:r>
            <a:r>
              <a:rPr lang="en-US" sz="2150" dirty="0" smtClean="0">
                <a:latin typeface="+mj-lt"/>
              </a:rPr>
              <a:t>the </a:t>
            </a:r>
            <a:r>
              <a:rPr lang="en-US" sz="2150" dirty="0" smtClean="0">
                <a:latin typeface="+mj-lt"/>
              </a:rPr>
              <a:t>offer should </a:t>
            </a:r>
            <a:r>
              <a:rPr lang="en-US" sz="2150" dirty="0" smtClean="0">
                <a:latin typeface="+mj-lt"/>
              </a:rPr>
              <a:t>not contain terms</a:t>
            </a:r>
            <a:r>
              <a:rPr lang="en-US" sz="2150" dirty="0" smtClean="0">
                <a:latin typeface="+mj-lt"/>
              </a:rPr>
              <a:t>, non- </a:t>
            </a:r>
            <a:r>
              <a:rPr lang="en-US" sz="2150" dirty="0" smtClean="0">
                <a:latin typeface="+mj-lt"/>
              </a:rPr>
              <a:t>compliance of which may be assumed </a:t>
            </a:r>
            <a:r>
              <a:rPr lang="en-US" sz="2150" dirty="0" smtClean="0">
                <a:latin typeface="+mj-lt"/>
              </a:rPr>
              <a:t>as acceptance</a:t>
            </a:r>
            <a:r>
              <a:rPr lang="en-US" sz="2150" dirty="0" smtClean="0">
                <a:latin typeface="+mj-lt"/>
              </a:rPr>
              <a:t>.</a:t>
            </a:r>
          </a:p>
          <a:p>
            <a:pPr algn="just"/>
            <a:r>
              <a:rPr lang="en-US" sz="2150" b="1" dirty="0" smtClean="0">
                <a:latin typeface="+mj-lt"/>
              </a:rPr>
              <a:t>3. </a:t>
            </a:r>
            <a:r>
              <a:rPr lang="en-US" sz="2150" b="1" dirty="0" smtClean="0">
                <a:latin typeface="+mj-lt"/>
              </a:rPr>
              <a:t>Offer </a:t>
            </a:r>
            <a:r>
              <a:rPr lang="en-US" sz="2150" b="1" dirty="0" smtClean="0">
                <a:latin typeface="+mj-lt"/>
              </a:rPr>
              <a:t>must be made to create legal </a:t>
            </a:r>
            <a:r>
              <a:rPr lang="en-US" sz="2150" b="1" dirty="0" smtClean="0">
                <a:latin typeface="+mj-lt"/>
              </a:rPr>
              <a:t>relationship: </a:t>
            </a:r>
            <a:r>
              <a:rPr lang="en-US" sz="2150" dirty="0" smtClean="0">
                <a:latin typeface="+mj-lt"/>
              </a:rPr>
              <a:t>While </a:t>
            </a:r>
            <a:r>
              <a:rPr lang="en-US" sz="2150" dirty="0" smtClean="0">
                <a:latin typeface="+mj-lt"/>
              </a:rPr>
              <a:t>making the </a:t>
            </a:r>
            <a:r>
              <a:rPr lang="en-US" sz="2150" dirty="0" smtClean="0">
                <a:latin typeface="+mj-lt"/>
              </a:rPr>
              <a:t>offer, the </a:t>
            </a:r>
            <a:r>
              <a:rPr lang="en-US" sz="2150" dirty="0" smtClean="0">
                <a:latin typeface="+mj-lt"/>
              </a:rPr>
              <a:t>aim of the </a:t>
            </a:r>
            <a:r>
              <a:rPr lang="en-US" sz="2150" dirty="0" err="1" smtClean="0">
                <a:latin typeface="+mj-lt"/>
              </a:rPr>
              <a:t>offerer</a:t>
            </a:r>
            <a:r>
              <a:rPr lang="en-US" sz="2150" dirty="0" smtClean="0">
                <a:latin typeface="+mj-lt"/>
              </a:rPr>
              <a:t> </a:t>
            </a:r>
            <a:r>
              <a:rPr lang="en-US" sz="2150" dirty="0" smtClean="0">
                <a:latin typeface="+mj-lt"/>
              </a:rPr>
              <a:t>should be to primarily create </a:t>
            </a:r>
            <a:r>
              <a:rPr lang="en-US" sz="2150" dirty="0" smtClean="0">
                <a:latin typeface="+mj-lt"/>
              </a:rPr>
              <a:t>a legal </a:t>
            </a:r>
            <a:r>
              <a:rPr lang="en-US" sz="2150" dirty="0" smtClean="0">
                <a:latin typeface="+mj-lt"/>
              </a:rPr>
              <a:t>obligation</a:t>
            </a:r>
            <a:r>
              <a:rPr lang="en-US" sz="2150" dirty="0" smtClean="0">
                <a:latin typeface="+mj-lt"/>
              </a:rPr>
              <a:t>. An offer </a:t>
            </a:r>
            <a:r>
              <a:rPr lang="en-US" sz="2150" dirty="0" smtClean="0">
                <a:latin typeface="+mj-lt"/>
              </a:rPr>
              <a:t>that creates only social or moral obligations does </a:t>
            </a:r>
            <a:r>
              <a:rPr lang="en-US" sz="2150" dirty="0" smtClean="0">
                <a:latin typeface="+mj-lt"/>
              </a:rPr>
              <a:t>not constitute </a:t>
            </a:r>
            <a:r>
              <a:rPr lang="en-US" sz="2150" dirty="0" smtClean="0">
                <a:latin typeface="+mj-lt"/>
              </a:rPr>
              <a:t>a valid agreement or contract.</a:t>
            </a:r>
          </a:p>
          <a:p>
            <a:pPr algn="just"/>
            <a:r>
              <a:rPr lang="en-US" sz="2150" b="1" dirty="0" smtClean="0">
                <a:latin typeface="+mj-lt"/>
              </a:rPr>
              <a:t>4. The </a:t>
            </a:r>
            <a:r>
              <a:rPr lang="en-US" sz="2150" b="1" dirty="0" smtClean="0">
                <a:latin typeface="+mj-lt"/>
              </a:rPr>
              <a:t>offer </a:t>
            </a:r>
            <a:r>
              <a:rPr lang="en-US" sz="2150" b="1" dirty="0" smtClean="0">
                <a:latin typeface="+mj-lt"/>
              </a:rPr>
              <a:t>may be general or </a:t>
            </a:r>
            <a:r>
              <a:rPr lang="en-US" sz="2150" b="1" dirty="0" smtClean="0">
                <a:latin typeface="+mj-lt"/>
              </a:rPr>
              <a:t>specific:</a:t>
            </a:r>
            <a:r>
              <a:rPr lang="en-US" sz="2150" dirty="0" smtClean="0">
                <a:latin typeface="+mj-lt"/>
              </a:rPr>
              <a:t> An offer </a:t>
            </a:r>
            <a:r>
              <a:rPr lang="en-US" sz="2150" dirty="0" smtClean="0">
                <a:latin typeface="+mj-lt"/>
              </a:rPr>
              <a:t>is called </a:t>
            </a:r>
            <a:r>
              <a:rPr lang="en-US" sz="2150" dirty="0" smtClean="0">
                <a:latin typeface="+mj-lt"/>
              </a:rPr>
              <a:t>specific  when </a:t>
            </a:r>
            <a:r>
              <a:rPr lang="en-US" sz="2150" dirty="0" smtClean="0">
                <a:latin typeface="+mj-lt"/>
              </a:rPr>
              <a:t>it is made to an individual or a group </a:t>
            </a:r>
            <a:r>
              <a:rPr lang="en-US" sz="2150" dirty="0" smtClean="0">
                <a:latin typeface="+mj-lt"/>
              </a:rPr>
              <a:t>of individuals. In </a:t>
            </a:r>
            <a:r>
              <a:rPr lang="en-US" sz="2150" dirty="0" smtClean="0">
                <a:latin typeface="+mj-lt"/>
              </a:rPr>
              <a:t>case of a </a:t>
            </a:r>
            <a:r>
              <a:rPr lang="en-US" sz="2150" dirty="0" smtClean="0">
                <a:latin typeface="+mj-lt"/>
              </a:rPr>
              <a:t>specific offer, only </a:t>
            </a:r>
            <a:r>
              <a:rPr lang="en-US" sz="2150" dirty="0" smtClean="0">
                <a:latin typeface="+mj-lt"/>
              </a:rPr>
              <a:t>the person or group of persons </a:t>
            </a:r>
            <a:r>
              <a:rPr lang="en-US" sz="2150" dirty="0" smtClean="0">
                <a:latin typeface="+mj-lt"/>
              </a:rPr>
              <a:t>to whom </a:t>
            </a:r>
            <a:r>
              <a:rPr lang="en-US" sz="2150" dirty="0" smtClean="0">
                <a:latin typeface="+mj-lt"/>
              </a:rPr>
              <a:t>the </a:t>
            </a:r>
            <a:r>
              <a:rPr lang="en-US" sz="2150" dirty="0" smtClean="0">
                <a:latin typeface="+mj-lt"/>
              </a:rPr>
              <a:t>offer </a:t>
            </a:r>
            <a:r>
              <a:rPr lang="en-US" sz="2150" dirty="0" smtClean="0">
                <a:latin typeface="+mj-lt"/>
              </a:rPr>
              <a:t>is made can accept or reject the </a:t>
            </a:r>
            <a:r>
              <a:rPr lang="en-US" sz="2150" dirty="0" smtClean="0">
                <a:latin typeface="+mj-lt"/>
              </a:rPr>
              <a:t>offer.</a:t>
            </a:r>
            <a:endParaRPr lang="en-US" sz="2150" dirty="0" smtClean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1200" y="228600"/>
            <a:ext cx="554991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</a:rPr>
              <a:t>Legal Rules as to </a:t>
            </a:r>
            <a:r>
              <a:rPr lang="en-US" sz="2500" b="1" dirty="0" smtClean="0">
                <a:solidFill>
                  <a:srgbClr val="FF0000"/>
                </a:solidFill>
              </a:rPr>
              <a:t>Proposal or Offer</a:t>
            </a:r>
            <a:endParaRPr lang="en-US" sz="25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262032" y="381000"/>
            <a:ext cx="8348568" cy="6299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150" b="1" dirty="0" smtClean="0">
                <a:latin typeface="+mj-lt"/>
              </a:rPr>
              <a:t>5. The </a:t>
            </a:r>
            <a:r>
              <a:rPr lang="en-US" sz="2150" b="1" dirty="0" smtClean="0">
                <a:latin typeface="+mj-lt"/>
              </a:rPr>
              <a:t>offer </a:t>
            </a:r>
            <a:r>
              <a:rPr lang="en-US" sz="2150" b="1" dirty="0" smtClean="0">
                <a:latin typeface="+mj-lt"/>
              </a:rPr>
              <a:t>may be express or </a:t>
            </a:r>
            <a:r>
              <a:rPr lang="en-US" sz="2150" b="1" dirty="0" smtClean="0">
                <a:latin typeface="+mj-lt"/>
              </a:rPr>
              <a:t>implied:</a:t>
            </a:r>
            <a:r>
              <a:rPr lang="en-US" sz="2150" dirty="0" smtClean="0">
                <a:latin typeface="+mj-lt"/>
              </a:rPr>
              <a:t> An offer </a:t>
            </a:r>
            <a:r>
              <a:rPr lang="en-US" sz="2150" dirty="0" smtClean="0">
                <a:latin typeface="+mj-lt"/>
              </a:rPr>
              <a:t>does not necessarily need to be </a:t>
            </a:r>
            <a:r>
              <a:rPr lang="en-US" sz="2150" dirty="0" smtClean="0">
                <a:latin typeface="+mj-lt"/>
              </a:rPr>
              <a:t>express it </a:t>
            </a:r>
            <a:r>
              <a:rPr lang="en-US" sz="2150" dirty="0" smtClean="0">
                <a:latin typeface="+mj-lt"/>
              </a:rPr>
              <a:t>can also </a:t>
            </a:r>
            <a:r>
              <a:rPr lang="en-US" sz="2150" dirty="0" smtClean="0">
                <a:latin typeface="+mj-lt"/>
              </a:rPr>
              <a:t>be implied. According </a:t>
            </a:r>
            <a:r>
              <a:rPr lang="en-US" sz="2150" dirty="0" smtClean="0">
                <a:latin typeface="+mj-lt"/>
              </a:rPr>
              <a:t>to Section 9,a </a:t>
            </a:r>
            <a:r>
              <a:rPr lang="en-US" sz="2150" dirty="0" smtClean="0">
                <a:latin typeface="+mj-lt"/>
              </a:rPr>
              <a:t>specific offer </a:t>
            </a:r>
            <a:r>
              <a:rPr lang="en-US" sz="2150" dirty="0" smtClean="0">
                <a:latin typeface="+mj-lt"/>
              </a:rPr>
              <a:t>can be made in words-written </a:t>
            </a:r>
            <a:r>
              <a:rPr lang="en-US" sz="2150" dirty="0" smtClean="0">
                <a:latin typeface="+mj-lt"/>
              </a:rPr>
              <a:t>or oral</a:t>
            </a:r>
            <a:r>
              <a:rPr lang="en-US" sz="2150" dirty="0" smtClean="0">
                <a:latin typeface="+mj-lt"/>
              </a:rPr>
              <a:t>.</a:t>
            </a:r>
          </a:p>
          <a:p>
            <a:pPr algn="just"/>
            <a:r>
              <a:rPr lang="en-US" sz="2150" b="1" dirty="0" smtClean="0">
                <a:latin typeface="+mj-lt"/>
              </a:rPr>
              <a:t>6. The </a:t>
            </a:r>
            <a:r>
              <a:rPr lang="en-US" sz="2150" b="1" dirty="0" smtClean="0">
                <a:latin typeface="+mj-lt"/>
              </a:rPr>
              <a:t>offer </a:t>
            </a:r>
            <a:r>
              <a:rPr lang="en-US" sz="2150" b="1" dirty="0" smtClean="0">
                <a:latin typeface="+mj-lt"/>
              </a:rPr>
              <a:t>should be a request and not an </a:t>
            </a:r>
            <a:r>
              <a:rPr lang="en-US" sz="2150" b="1" dirty="0" smtClean="0">
                <a:latin typeface="+mj-lt"/>
              </a:rPr>
              <a:t>order:</a:t>
            </a:r>
            <a:r>
              <a:rPr lang="en-US" sz="2150" dirty="0" smtClean="0">
                <a:latin typeface="+mj-lt"/>
              </a:rPr>
              <a:t> </a:t>
            </a:r>
            <a:r>
              <a:rPr lang="en-US" sz="2150" dirty="0" smtClean="0">
                <a:latin typeface="+mj-lt"/>
              </a:rPr>
              <a:t>The person making the </a:t>
            </a:r>
            <a:r>
              <a:rPr lang="en-US" sz="2150" dirty="0" smtClean="0">
                <a:latin typeface="+mj-lt"/>
              </a:rPr>
              <a:t>offer </a:t>
            </a:r>
            <a:r>
              <a:rPr lang="en-US" sz="2150" dirty="0" smtClean="0">
                <a:latin typeface="+mj-lt"/>
              </a:rPr>
              <a:t>has the right to set conditions to the acceptance </a:t>
            </a:r>
            <a:r>
              <a:rPr lang="en-US" sz="2150" dirty="0" smtClean="0">
                <a:latin typeface="+mj-lt"/>
              </a:rPr>
              <a:t>of the offer but </a:t>
            </a:r>
            <a:r>
              <a:rPr lang="en-US" sz="2150" dirty="0" smtClean="0">
                <a:latin typeface="+mj-lt"/>
              </a:rPr>
              <a:t>he does not have any right to set conditions to the non-acceptance</a:t>
            </a:r>
          </a:p>
          <a:p>
            <a:pPr algn="just"/>
            <a:r>
              <a:rPr lang="en-US" sz="2150" dirty="0" smtClean="0">
                <a:latin typeface="+mj-lt"/>
              </a:rPr>
              <a:t>of the </a:t>
            </a:r>
            <a:r>
              <a:rPr lang="en-US" sz="2150" dirty="0" smtClean="0">
                <a:latin typeface="+mj-lt"/>
              </a:rPr>
              <a:t>offer</a:t>
            </a:r>
            <a:r>
              <a:rPr lang="en-US" sz="2150" dirty="0" smtClean="0">
                <a:latin typeface="+mj-lt"/>
              </a:rPr>
              <a:t>.</a:t>
            </a:r>
          </a:p>
          <a:p>
            <a:pPr algn="just"/>
            <a:r>
              <a:rPr lang="en-US" sz="2150" b="1" dirty="0" smtClean="0">
                <a:latin typeface="+mj-lt"/>
              </a:rPr>
              <a:t>7. The </a:t>
            </a:r>
            <a:r>
              <a:rPr lang="en-US" sz="2150" b="1" dirty="0" smtClean="0">
                <a:latin typeface="+mj-lt"/>
              </a:rPr>
              <a:t>offer </a:t>
            </a:r>
            <a:r>
              <a:rPr lang="en-US" sz="2150" b="1" dirty="0" smtClean="0">
                <a:latin typeface="+mj-lt"/>
              </a:rPr>
              <a:t>must be for a possible </a:t>
            </a:r>
            <a:r>
              <a:rPr lang="en-US" sz="2150" b="1" dirty="0" smtClean="0">
                <a:latin typeface="+mj-lt"/>
              </a:rPr>
              <a:t>act:</a:t>
            </a:r>
            <a:r>
              <a:rPr lang="en-US" sz="2150" dirty="0" smtClean="0">
                <a:latin typeface="+mj-lt"/>
              </a:rPr>
              <a:t> Man </a:t>
            </a:r>
            <a:r>
              <a:rPr lang="en-US" sz="2150" dirty="0" smtClean="0">
                <a:latin typeface="+mj-lt"/>
              </a:rPr>
              <a:t>can do only what is </a:t>
            </a:r>
            <a:r>
              <a:rPr lang="en-US" sz="2150" dirty="0" smtClean="0">
                <a:latin typeface="+mj-lt"/>
              </a:rPr>
              <a:t>possible and </a:t>
            </a:r>
            <a:r>
              <a:rPr lang="en-US" sz="2150" dirty="0" smtClean="0">
                <a:latin typeface="+mj-lt"/>
              </a:rPr>
              <a:t>the laws accepts that</a:t>
            </a:r>
            <a:r>
              <a:rPr lang="en-US" sz="2150" dirty="0" smtClean="0">
                <a:latin typeface="+mj-lt"/>
              </a:rPr>
              <a:t>. An offer </a:t>
            </a:r>
            <a:r>
              <a:rPr lang="en-US" sz="2150" dirty="0" smtClean="0">
                <a:latin typeface="+mj-lt"/>
              </a:rPr>
              <a:t>or </a:t>
            </a:r>
            <a:r>
              <a:rPr lang="en-US" sz="2150" dirty="0" smtClean="0">
                <a:latin typeface="+mj-lt"/>
              </a:rPr>
              <a:t>a proposal </a:t>
            </a:r>
            <a:r>
              <a:rPr lang="en-US" sz="2150" dirty="0" smtClean="0">
                <a:latin typeface="+mj-lt"/>
              </a:rPr>
              <a:t>to do impossible is devoid of practicality or meaning</a:t>
            </a:r>
            <a:r>
              <a:rPr lang="en-US" sz="2150" dirty="0" smtClean="0">
                <a:latin typeface="+mj-lt"/>
              </a:rPr>
              <a:t>. To </a:t>
            </a:r>
            <a:r>
              <a:rPr lang="en-US" sz="2150" dirty="0" smtClean="0">
                <a:latin typeface="+mj-lt"/>
              </a:rPr>
              <a:t>make an </a:t>
            </a:r>
            <a:r>
              <a:rPr lang="en-US" sz="2150" dirty="0" smtClean="0">
                <a:latin typeface="+mj-lt"/>
              </a:rPr>
              <a:t>offer which </a:t>
            </a:r>
            <a:r>
              <a:rPr lang="en-US" sz="2150" dirty="0" smtClean="0">
                <a:latin typeface="+mj-lt"/>
              </a:rPr>
              <a:t>is humanly impossible is not recognized by law and as such there can </a:t>
            </a:r>
            <a:r>
              <a:rPr lang="en-US" sz="2150" dirty="0" smtClean="0">
                <a:latin typeface="+mj-lt"/>
              </a:rPr>
              <a:t>be no </a:t>
            </a:r>
            <a:r>
              <a:rPr lang="en-US" sz="2150" dirty="0" smtClean="0">
                <a:latin typeface="+mj-lt"/>
              </a:rPr>
              <a:t>compliance.</a:t>
            </a:r>
          </a:p>
          <a:p>
            <a:pPr algn="just"/>
            <a:r>
              <a:rPr lang="en-US" sz="2150" b="1" dirty="0" smtClean="0">
                <a:latin typeface="+mj-lt"/>
              </a:rPr>
              <a:t>8. The </a:t>
            </a:r>
            <a:r>
              <a:rPr lang="en-US" sz="2150" b="1" dirty="0" smtClean="0">
                <a:latin typeface="+mj-lt"/>
              </a:rPr>
              <a:t>offer </a:t>
            </a:r>
            <a:r>
              <a:rPr lang="en-US" sz="2150" b="1" dirty="0" smtClean="0">
                <a:latin typeface="+mj-lt"/>
              </a:rPr>
              <a:t>must be </a:t>
            </a:r>
            <a:r>
              <a:rPr lang="en-US" sz="2150" b="1" dirty="0" smtClean="0">
                <a:latin typeface="+mj-lt"/>
              </a:rPr>
              <a:t>communicated:</a:t>
            </a:r>
            <a:r>
              <a:rPr lang="en-US" sz="2150" dirty="0" smtClean="0">
                <a:latin typeface="+mj-lt"/>
              </a:rPr>
              <a:t> An offer to </a:t>
            </a:r>
            <a:r>
              <a:rPr lang="en-US" sz="2150" dirty="0" smtClean="0">
                <a:latin typeface="+mj-lt"/>
              </a:rPr>
              <a:t>be complete</a:t>
            </a:r>
            <a:r>
              <a:rPr lang="en-US" sz="2150" dirty="0" smtClean="0">
                <a:latin typeface="+mj-lt"/>
              </a:rPr>
              <a:t>, must </a:t>
            </a:r>
            <a:r>
              <a:rPr lang="en-US" sz="2150" dirty="0" smtClean="0">
                <a:latin typeface="+mj-lt"/>
              </a:rPr>
              <a:t>be communicated to the person to whom it </a:t>
            </a:r>
            <a:r>
              <a:rPr lang="en-US" sz="2150" dirty="0" smtClean="0">
                <a:latin typeface="+mj-lt"/>
              </a:rPr>
              <a:t>is made </a:t>
            </a:r>
            <a:r>
              <a:rPr lang="en-US" sz="2150" dirty="0" smtClean="0">
                <a:latin typeface="+mj-lt"/>
              </a:rPr>
              <a:t>so that he can accept or not accept the </a:t>
            </a:r>
            <a:r>
              <a:rPr lang="en-US" sz="2150" dirty="0" smtClean="0">
                <a:latin typeface="+mj-lt"/>
              </a:rPr>
              <a:t>offer. Unless </a:t>
            </a:r>
            <a:r>
              <a:rPr lang="en-US" sz="2150" dirty="0" smtClean="0">
                <a:latin typeface="+mj-lt"/>
              </a:rPr>
              <a:t>the </a:t>
            </a:r>
            <a:r>
              <a:rPr lang="en-US" sz="2150" dirty="0" smtClean="0">
                <a:latin typeface="+mj-lt"/>
              </a:rPr>
              <a:t>offer is communicated </a:t>
            </a:r>
            <a:r>
              <a:rPr lang="en-US" sz="2150" dirty="0" smtClean="0">
                <a:latin typeface="+mj-lt"/>
              </a:rPr>
              <a:t>by the </a:t>
            </a:r>
            <a:r>
              <a:rPr lang="en-US" sz="2150" dirty="0" err="1" smtClean="0">
                <a:latin typeface="+mj-lt"/>
              </a:rPr>
              <a:t>offerer</a:t>
            </a:r>
            <a:r>
              <a:rPr lang="en-US" sz="2150" dirty="0" smtClean="0">
                <a:latin typeface="+mj-lt"/>
              </a:rPr>
              <a:t> </a:t>
            </a:r>
            <a:r>
              <a:rPr lang="en-US" sz="2150" dirty="0" smtClean="0">
                <a:latin typeface="+mj-lt"/>
              </a:rPr>
              <a:t>(or by his agent) to the </a:t>
            </a:r>
            <a:r>
              <a:rPr lang="en-US" sz="2150" dirty="0" err="1" smtClean="0">
                <a:latin typeface="+mj-lt"/>
              </a:rPr>
              <a:t>offeree</a:t>
            </a:r>
            <a:r>
              <a:rPr lang="en-US" sz="2150" dirty="0" smtClean="0">
                <a:latin typeface="+mj-lt"/>
              </a:rPr>
              <a:t>, there </a:t>
            </a:r>
            <a:r>
              <a:rPr lang="en-US" sz="2150" dirty="0" smtClean="0">
                <a:latin typeface="+mj-lt"/>
              </a:rPr>
              <a:t>can be </a:t>
            </a:r>
            <a:r>
              <a:rPr lang="en-US" sz="2150" dirty="0" smtClean="0">
                <a:latin typeface="+mj-lt"/>
              </a:rPr>
              <a:t>no acceptance </a:t>
            </a:r>
            <a:r>
              <a:rPr lang="en-US" sz="2150" dirty="0" smtClean="0">
                <a:latin typeface="+mj-lt"/>
              </a:rPr>
              <a:t>of the </a:t>
            </a:r>
            <a:r>
              <a:rPr lang="en-US" sz="2150" dirty="0" smtClean="0">
                <a:latin typeface="+mj-lt"/>
              </a:rPr>
              <a:t>offer </a:t>
            </a:r>
            <a:r>
              <a:rPr lang="en-US" sz="2150" dirty="0" smtClean="0">
                <a:latin typeface="+mj-lt"/>
              </a:rPr>
              <a:t>and as such</a:t>
            </a:r>
            <a:r>
              <a:rPr lang="en-US" sz="2150" dirty="0" smtClean="0">
                <a:latin typeface="+mj-lt"/>
              </a:rPr>
              <a:t>, no </a:t>
            </a:r>
            <a:r>
              <a:rPr lang="en-US" sz="2150" dirty="0" smtClean="0">
                <a:latin typeface="+mj-lt"/>
              </a:rPr>
              <a:t>agreement can be reached.</a:t>
            </a:r>
            <a:endParaRPr lang="en-US" sz="2150" dirty="0" smtClean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62200"/>
            <a:ext cx="7772400" cy="1143000"/>
          </a:xfrm>
        </p:spPr>
        <p:txBody>
          <a:bodyPr/>
          <a:lstStyle/>
          <a:p>
            <a:pPr algn="ctr"/>
            <a:r>
              <a:rPr lang="en-US" sz="5000" dirty="0">
                <a:solidFill>
                  <a:srgbClr val="FF0000"/>
                </a:solidFill>
              </a:rPr>
              <a:t>Thank You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F23CE0-A7BA-44DD-B5DD-50C48A27FB9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3842</TotalTime>
  <Words>1057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    WELCOME  Class: B.Com – Part-2  Subject: Business Regulatory Framework TOPIC: Proposal or offer – Meaning, essential elements, classification and rules as to Proposal or offer </vt:lpstr>
      <vt:lpstr>Proposal or offer: -</vt:lpstr>
      <vt:lpstr>Slide 3</vt:lpstr>
      <vt:lpstr>Slide 4</vt:lpstr>
      <vt:lpstr>Slide 5</vt:lpstr>
      <vt:lpstr>Slide 6</vt:lpstr>
      <vt:lpstr>Slide 7</vt:lpstr>
      <vt:lpstr>Slide 8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328</cp:revision>
  <dcterms:created xsi:type="dcterms:W3CDTF">2011-08-23T10:02:56Z</dcterms:created>
  <dcterms:modified xsi:type="dcterms:W3CDTF">2020-04-16T06:42:59Z</dcterms:modified>
</cp:coreProperties>
</file>